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5" r:id="rId7"/>
    <p:sldId id="263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6F72D-5098-4D30-BCCC-89500C4DB865}" type="datetimeFigureOut">
              <a:rPr lang="nl-NL" smtClean="0"/>
              <a:t>5-11-2017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A408C-F835-40C7-94DC-09607B6C57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54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Quizuitslag bevragen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A408C-F835-40C7-94DC-09607B6C5726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60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5-11-2017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5-11-2017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5-11-2017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5-11-2017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5-11-2017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5-11-2017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5-11-2017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5-11-2017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5-11-2017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5-11-2017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4B66-41D5-4130-B47F-8D3D78F9DC5B}" type="datetimeFigureOut">
              <a:rPr lang="nl-NL" smtClean="0"/>
              <a:t>5-11-2017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B233762-9D2C-4843-87E6-88CAFD5E3B07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0624B66-41D5-4130-B47F-8D3D78F9DC5B}" type="datetimeFigureOut">
              <a:rPr lang="nl-NL" smtClean="0"/>
              <a:t>5-11-2017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Sp00X2GbCB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3284984"/>
            <a:ext cx="7772400" cy="1470025"/>
          </a:xfrm>
        </p:spPr>
        <p:txBody>
          <a:bodyPr/>
          <a:lstStyle/>
          <a:p>
            <a:r>
              <a:rPr lang="nl-NL" dirty="0"/>
              <a:t>Vakdidactiek en Onderwijskunde 2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995936" y="4941168"/>
            <a:ext cx="6400800" cy="1752600"/>
          </a:xfrm>
        </p:spPr>
        <p:txBody>
          <a:bodyPr/>
          <a:lstStyle/>
          <a:p>
            <a:r>
              <a:rPr lang="nl-NL" dirty="0"/>
              <a:t>De kunst van het onderwijzen</a:t>
            </a:r>
          </a:p>
          <a:p>
            <a:r>
              <a:rPr lang="nl-NL" dirty="0"/>
              <a:t>College 1</a:t>
            </a:r>
          </a:p>
        </p:txBody>
      </p:sp>
      <p:pic>
        <p:nvPicPr>
          <p:cNvPr id="4" name="Picture 6" descr="http://www.docukit.nl/inhoud/NEW3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6465"/>
            <a:ext cx="3364974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23778"/>
            <a:ext cx="4029561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135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college 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556792"/>
            <a:ext cx="8003232" cy="4800600"/>
          </a:xfrm>
        </p:spPr>
        <p:txBody>
          <a:bodyPr>
            <a:normAutofit/>
          </a:bodyPr>
          <a:lstStyle/>
          <a:p>
            <a:r>
              <a:rPr lang="nl-NL" dirty="0"/>
              <a:t>Bekijk het materiaal op de </a:t>
            </a:r>
            <a:r>
              <a:rPr lang="nl-NL" dirty="0" err="1"/>
              <a:t>wiki</a:t>
            </a:r>
            <a:r>
              <a:rPr lang="nl-NL" dirty="0"/>
              <a:t> bij college 2. Lees de aangegeven literatuur en bekijk het overige materiaal. </a:t>
            </a:r>
          </a:p>
          <a:p>
            <a:r>
              <a:rPr lang="nl-NL" dirty="0"/>
              <a:t>Neem de uitwerking van de twee vragen die gesteld worden mee naar het college. Dit zijn:</a:t>
            </a:r>
          </a:p>
          <a:p>
            <a:pPr lvl="1"/>
            <a:r>
              <a:rPr lang="nl-NL" dirty="0"/>
              <a:t>Wat zijn voor jou de belangrijkste dilemma's als het gaat om differentiatie in het onderwijs. </a:t>
            </a:r>
          </a:p>
          <a:p>
            <a:pPr lvl="1"/>
            <a:r>
              <a:rPr lang="nl-NL" dirty="0"/>
              <a:t>Op welke manier zou je kunnen differentiëren in instructie, leerstof, leertijd en leervoorkeur? </a:t>
            </a:r>
          </a:p>
          <a:p>
            <a:r>
              <a:rPr lang="nl-NL" dirty="0"/>
              <a:t>Maak de oefening: differentiëren en het directe instructiemodel</a:t>
            </a:r>
          </a:p>
        </p:txBody>
      </p:sp>
    </p:spTree>
    <p:extLst>
      <p:ext uri="{BB962C8B-B14F-4D97-AF65-F5344CB8AC3E}">
        <p14:creationId xmlns:p14="http://schemas.microsoft.com/office/powerpoint/2010/main" val="203282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/>
          <a:lstStyle/>
          <a:p>
            <a:r>
              <a:rPr lang="nl-NL" dirty="0"/>
              <a:t>Geschiedenisdocent van het jaar</a:t>
            </a:r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492896"/>
            <a:ext cx="2286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859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Voorkennis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/>
              <a:t>Om een waar kunstenaar te worden moet je genoeg kennis en kunde in huis hebben.</a:t>
            </a:r>
          </a:p>
          <a:p>
            <a:r>
              <a:rPr lang="nl-NL" dirty="0"/>
              <a:t>Hoe zit het met jullie kennis?</a:t>
            </a:r>
          </a:p>
          <a:p>
            <a:r>
              <a:rPr lang="nl-NL" dirty="0"/>
              <a:t>Uitslag Quiz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535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Leertheorieën opdracht </a:t>
            </a:r>
            <a:r>
              <a:rPr lang="nl-NL" sz="2800" dirty="0"/>
              <a:t>(20 min.)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Vorm vier groepen a.d.h.v. resultaten (differentiëren)</a:t>
            </a:r>
          </a:p>
          <a:p>
            <a:r>
              <a:rPr lang="nl-NL" dirty="0"/>
              <a:t>Daarna afgevaardigden naar expertgroepen</a:t>
            </a:r>
          </a:p>
          <a:p>
            <a:pPr marL="868680" lvl="1" indent="-457200">
              <a:buFont typeface="+mj-lt"/>
              <a:buAutoNum type="arabicPeriod"/>
            </a:pPr>
            <a:r>
              <a:rPr lang="nl-NL" dirty="0"/>
              <a:t>Behaviorisme</a:t>
            </a:r>
          </a:p>
          <a:p>
            <a:pPr marL="868680" lvl="1" indent="-457200">
              <a:buFont typeface="+mj-lt"/>
              <a:buAutoNum type="arabicPeriod"/>
            </a:pPr>
            <a:r>
              <a:rPr lang="nl-NL" dirty="0" err="1"/>
              <a:t>Cognitivisme</a:t>
            </a:r>
            <a:endParaRPr lang="nl-NL" dirty="0"/>
          </a:p>
          <a:p>
            <a:pPr marL="868680" lvl="1" indent="-457200">
              <a:buFont typeface="+mj-lt"/>
              <a:buAutoNum type="arabicPeriod"/>
            </a:pPr>
            <a:r>
              <a:rPr lang="nl-NL" dirty="0"/>
              <a:t>Handelingspsychologie</a:t>
            </a:r>
          </a:p>
          <a:p>
            <a:pPr marL="868680" lvl="1" indent="-457200">
              <a:buFont typeface="+mj-lt"/>
              <a:buAutoNum type="arabicPeriod"/>
            </a:pPr>
            <a:r>
              <a:rPr lang="nl-NL" dirty="0"/>
              <a:t>(sociaal)constructivisme</a:t>
            </a:r>
          </a:p>
          <a:p>
            <a:pPr marL="114300" indent="0">
              <a:buNone/>
            </a:pPr>
            <a:r>
              <a:rPr lang="nl-NL" dirty="0"/>
              <a:t>Opdracht (20’): zoek uit, wat betekent de leertheorie voor:</a:t>
            </a:r>
          </a:p>
          <a:p>
            <a:r>
              <a:rPr lang="nl-NL" dirty="0"/>
              <a:t>1.	De school (gebouw)</a:t>
            </a:r>
          </a:p>
          <a:p>
            <a:r>
              <a:rPr lang="nl-NL" dirty="0"/>
              <a:t>2.	Docent</a:t>
            </a:r>
          </a:p>
          <a:p>
            <a:r>
              <a:rPr lang="nl-NL" dirty="0"/>
              <a:t>3.	Leerling</a:t>
            </a:r>
          </a:p>
          <a:p>
            <a:r>
              <a:rPr lang="nl-NL" dirty="0"/>
              <a:t>4.	Lessen</a:t>
            </a:r>
          </a:p>
          <a:p>
            <a:r>
              <a:rPr lang="nl-NL" dirty="0"/>
              <a:t>Opschrijven! En meenemen naar de basisgroep</a:t>
            </a:r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2915816" y="4869160"/>
            <a:ext cx="432048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Wat was de theorie ook al weer?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Daarna uitzoeken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Daarna delen (opschrijven)</a:t>
            </a:r>
          </a:p>
        </p:txBody>
      </p:sp>
    </p:spTree>
    <p:extLst>
      <p:ext uri="{BB962C8B-B14F-4D97-AF65-F5344CB8AC3E}">
        <p14:creationId xmlns:p14="http://schemas.microsoft.com/office/powerpoint/2010/main" val="3173142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Leertheorieën opdracht </a:t>
            </a:r>
            <a:r>
              <a:rPr lang="nl-NL" sz="2800" dirty="0">
                <a:solidFill>
                  <a:srgbClr val="464646"/>
                </a:solidFill>
              </a:rPr>
              <a:t>(30 min.)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nl-NL" dirty="0"/>
              <a:t>Keer terug naar je basisgroep.</a:t>
            </a:r>
          </a:p>
          <a:p>
            <a:pPr marL="114300" indent="0">
              <a:buNone/>
            </a:pPr>
            <a:r>
              <a:rPr lang="nl-NL" dirty="0"/>
              <a:t>•	Leg elkaar de verschillende theorieën uit.</a:t>
            </a:r>
          </a:p>
          <a:p>
            <a:pPr marL="114300" indent="0">
              <a:buNone/>
            </a:pPr>
            <a:r>
              <a:rPr lang="nl-NL" dirty="0"/>
              <a:t>•	Wat is effectief, wat niet?</a:t>
            </a:r>
          </a:p>
          <a:p>
            <a:pPr marL="114300" indent="0">
              <a:buNone/>
            </a:pPr>
            <a:r>
              <a:rPr lang="nl-NL" dirty="0"/>
              <a:t>•	Formuleer aan de hand van de effectieve kenmerken een 	eigen leertheorie en zeg bij elk kenmerk uit welke 	theorie deze komt.</a:t>
            </a:r>
          </a:p>
          <a:p>
            <a:pPr marL="114300" indent="0">
              <a:buNone/>
            </a:pPr>
            <a:r>
              <a:rPr lang="nl-NL" dirty="0"/>
              <a:t>•	Maak een presentatieposter met jullie leertheorie en het 	effect daarvan op:</a:t>
            </a:r>
          </a:p>
          <a:p>
            <a:pPr marL="1051560" lvl="3" indent="0">
              <a:buNone/>
            </a:pPr>
            <a:r>
              <a:rPr lang="nl-NL" dirty="0"/>
              <a:t>1.	De school (gebouw)</a:t>
            </a:r>
          </a:p>
          <a:p>
            <a:pPr marL="1051560" lvl="3" indent="0">
              <a:buNone/>
            </a:pPr>
            <a:r>
              <a:rPr lang="nl-NL" dirty="0"/>
              <a:t>2.	Docent</a:t>
            </a:r>
          </a:p>
          <a:p>
            <a:pPr marL="1051560" lvl="3" indent="0">
              <a:buNone/>
            </a:pPr>
            <a:r>
              <a:rPr lang="nl-NL" dirty="0"/>
              <a:t>3.	Leerling</a:t>
            </a:r>
          </a:p>
          <a:p>
            <a:pPr marL="1051560" lvl="3" indent="0">
              <a:buNone/>
            </a:pPr>
            <a:r>
              <a:rPr lang="nl-NL" dirty="0"/>
              <a:t>4.	Lessen</a:t>
            </a:r>
          </a:p>
          <a:p>
            <a:pPr marL="114300" indent="0">
              <a:buNone/>
            </a:pPr>
            <a:r>
              <a:rPr lang="nl-NL" dirty="0"/>
              <a:t>•	Maak een pitch van maximaal 4 minuten bij jullie poster</a:t>
            </a:r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607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Pitch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4211960" y="5157192"/>
            <a:ext cx="4032448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En waar plaats je nu jullie leertheorie op de schaal van </a:t>
            </a:r>
            <a:r>
              <a:rPr lang="nl-NL" dirty="0" err="1"/>
              <a:t>docentgestuurd-leerlingstuurd</a:t>
            </a:r>
            <a:r>
              <a:rPr lang="nl-NL" dirty="0"/>
              <a:t>? (koppel dit aan actief lesgeven en effectief lesgeven).</a:t>
            </a:r>
          </a:p>
        </p:txBody>
      </p:sp>
      <p:pic>
        <p:nvPicPr>
          <p:cNvPr id="2050" name="Picture 2" descr="Afbeeldingsresultaat voor pit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20888"/>
            <a:ext cx="4019550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99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Metablik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Samenwerken</a:t>
            </a:r>
          </a:p>
          <a:p>
            <a:pPr lvl="1"/>
            <a:r>
              <a:rPr lang="nl-NL" dirty="0"/>
              <a:t>Voordelen?</a:t>
            </a:r>
          </a:p>
          <a:p>
            <a:pPr lvl="1"/>
            <a:r>
              <a:rPr lang="nl-NL" dirty="0"/>
              <a:t>Effectiviteit?</a:t>
            </a:r>
          </a:p>
          <a:p>
            <a:pPr lvl="1"/>
            <a:r>
              <a:rPr lang="nl-NL" dirty="0"/>
              <a:t>Sleutelbegrippen succesvol samenwerkend leren:</a:t>
            </a:r>
          </a:p>
          <a:p>
            <a:pPr lvl="2"/>
            <a:r>
              <a:rPr lang="nl-NL" dirty="0"/>
              <a:t>Positieve wederzijdse afhankelijkheid</a:t>
            </a:r>
          </a:p>
          <a:p>
            <a:pPr lvl="2"/>
            <a:r>
              <a:rPr lang="nl-NL" dirty="0"/>
              <a:t>Individuele aanspreekbaarheid</a:t>
            </a:r>
          </a:p>
          <a:p>
            <a:pPr lvl="2"/>
            <a:r>
              <a:rPr lang="nl-NL" dirty="0"/>
              <a:t>Directe interactie</a:t>
            </a:r>
          </a:p>
          <a:p>
            <a:pPr lvl="2"/>
            <a:r>
              <a:rPr lang="nl-NL" dirty="0"/>
              <a:t>Sociale vaardigheden</a:t>
            </a:r>
          </a:p>
          <a:p>
            <a:pPr lvl="2"/>
            <a:r>
              <a:rPr lang="nl-NL" dirty="0"/>
              <a:t>Reflectie op inhoud en leerproces</a:t>
            </a:r>
          </a:p>
          <a:p>
            <a:endParaRPr lang="nl-NL" dirty="0"/>
          </a:p>
        </p:txBody>
      </p:sp>
      <p:pic>
        <p:nvPicPr>
          <p:cNvPr id="1026" name="Picture 2" descr="Afbeeldingsresultaat voor helicopter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653136"/>
            <a:ext cx="26193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42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Opzet 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Heb je al gelezen als het goed is </a:t>
            </a:r>
            <a:r>
              <a:rPr lang="nl-NL" dirty="0">
                <a:sym typeface="Wingdings" panose="05000000000000000000" pitchFamily="2" charset="2"/>
              </a:rPr>
              <a:t></a:t>
            </a:r>
          </a:p>
          <a:p>
            <a:r>
              <a:rPr lang="nl-NL" dirty="0">
                <a:sym typeface="Wingdings" panose="05000000000000000000" pitchFamily="2" charset="2"/>
              </a:rPr>
              <a:t>Zijn daar nog vragen over?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9971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Indeling AHD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68692C1-78DD-4C37-BEC3-0A0F98F59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019347"/>
              </p:ext>
            </p:extLst>
          </p:nvPr>
        </p:nvGraphicFramePr>
        <p:xfrm>
          <a:off x="3347864" y="1628800"/>
          <a:ext cx="3663476" cy="459714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48072">
                  <a:extLst>
                    <a:ext uri="{9D8B030D-6E8A-4147-A177-3AD203B41FA5}">
                      <a16:colId xmlns:a16="http://schemas.microsoft.com/office/drawing/2014/main" val="384682530"/>
                    </a:ext>
                  </a:extLst>
                </a:gridCol>
                <a:gridCol w="3015404">
                  <a:extLst>
                    <a:ext uri="{9D8B030D-6E8A-4147-A177-3AD203B41FA5}">
                      <a16:colId xmlns:a16="http://schemas.microsoft.com/office/drawing/2014/main" val="1647263559"/>
                    </a:ext>
                  </a:extLst>
                </a:gridCol>
              </a:tblGrid>
              <a:tr h="5241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C2.2</a:t>
                      </a:r>
                      <a:endParaRPr lang="nl-NL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Richard Heijnen</a:t>
                      </a: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Frederik </a:t>
                      </a:r>
                      <a:r>
                        <a:rPr lang="nl-NL" sz="2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Pietersz</a:t>
                      </a: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550071"/>
                  </a:ext>
                </a:extLst>
              </a:tr>
              <a:tr h="5311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C2.3</a:t>
                      </a:r>
                      <a:endParaRPr lang="nl-NL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Robert </a:t>
                      </a:r>
                      <a:r>
                        <a:rPr lang="nl-NL" sz="2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Raaij</a:t>
                      </a: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Jelmer Venhuizen</a:t>
                      </a: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952132"/>
                  </a:ext>
                </a:extLst>
              </a:tr>
              <a:tr h="5311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 2.4</a:t>
                      </a:r>
                      <a:endParaRPr lang="nl-NL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2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Jerom</a:t>
                      </a: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Maat </a:t>
                      </a: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Liset Meints</a:t>
                      </a: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79649"/>
                  </a:ext>
                </a:extLst>
              </a:tr>
              <a:tr h="5311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 2.5</a:t>
                      </a:r>
                      <a:endParaRPr lang="nl-NL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Hester Hoekstra </a:t>
                      </a: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2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Ekke</a:t>
                      </a: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nl-NL" sz="2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Hunia</a:t>
                      </a: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9660052"/>
                  </a:ext>
                </a:extLst>
              </a:tr>
              <a:tr h="4946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 2.6</a:t>
                      </a:r>
                      <a:endParaRPr lang="nl-NL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Christiaan Groen </a:t>
                      </a: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2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Chaïm</a:t>
                      </a: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Hamburger</a:t>
                      </a: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394215"/>
                  </a:ext>
                </a:extLst>
              </a:tr>
              <a:tr h="4787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 2.7</a:t>
                      </a:r>
                      <a:endParaRPr lang="nl-NL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Dries </a:t>
                      </a:r>
                      <a:r>
                        <a:rPr lang="nl-NL" sz="2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Deelstra</a:t>
                      </a: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Lars Dolfing</a:t>
                      </a: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9102163"/>
                  </a:ext>
                </a:extLst>
              </a:tr>
              <a:tr h="551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 2.8</a:t>
                      </a:r>
                      <a:endParaRPr lang="nl-NL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Milena Van Lingen </a:t>
                      </a: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Bart van Dalen</a:t>
                      </a:r>
                      <a:endParaRPr lang="nl-NL" sz="2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2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Korne</a:t>
                      </a: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Bentem</a:t>
                      </a: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4326" marR="54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369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627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222</TotalTime>
  <Words>288</Words>
  <Application>Microsoft Office PowerPoint</Application>
  <PresentationFormat>Diavoorstelling (4:3)</PresentationFormat>
  <Paragraphs>83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</vt:lpstr>
      <vt:lpstr>Courier New</vt:lpstr>
      <vt:lpstr>Times New Roman</vt:lpstr>
      <vt:lpstr>Wingdings</vt:lpstr>
      <vt:lpstr>Aangrenzend</vt:lpstr>
      <vt:lpstr>Vakdidactiek en Onderwijskunde 2</vt:lpstr>
      <vt:lpstr>Geschiedenisdocent van het jaar</vt:lpstr>
      <vt:lpstr>Voorkennis</vt:lpstr>
      <vt:lpstr>Leertheorieën opdracht (20 min.)</vt:lpstr>
      <vt:lpstr>Leertheorieën opdracht (30 min.)</vt:lpstr>
      <vt:lpstr>Pitch</vt:lpstr>
      <vt:lpstr>Metablik</vt:lpstr>
      <vt:lpstr>Opzet programma</vt:lpstr>
      <vt:lpstr>Indeling AHD</vt:lpstr>
      <vt:lpstr>Opdracht college 2</vt:lpstr>
    </vt:vector>
  </TitlesOfParts>
  <Company>Noordelijke Hogeschool Leeuwarden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Vakdidactiek en Onderwijskunde 2</dc:title>
  <dc:creator>Tattje, H.</dc:creator>
  <cp:lastModifiedBy>Heike Tattje</cp:lastModifiedBy>
  <cp:revision>10</cp:revision>
  <dcterms:created xsi:type="dcterms:W3CDTF">2016-11-14T11:00:57Z</dcterms:created>
  <dcterms:modified xsi:type="dcterms:W3CDTF">2017-11-05T11:15:41Z</dcterms:modified>
</cp:coreProperties>
</file>